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7.jpg" ContentType="image/jpe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17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032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3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1.jpg"/>
          <p:cNvPicPr>
            <a:picLocks noChangeAspect="1"/>
          </p:cNvPicPr>
          <p:nvPr/>
        </p:nvPicPr>
        <p:blipFill>
          <a:blip r:embed="rId3"/>
          <a:srcRect l="8000" r="29067"/>
          <a:stretch/>
        </p:blipFill>
        <p:spPr>
          <a:xfrm>
            <a:off x="5715000" y="0"/>
            <a:ext cx="647395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4" name="Text 1"/>
          <p:cNvSpPr/>
          <p:nvPr/>
        </p:nvSpPr>
        <p:spPr>
          <a:xfrm>
            <a:off x="10405872" y="310896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594360" y="10972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KORPORATIVNA PONUDA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66928" y="1508760"/>
            <a:ext cx="4663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3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event koji</a:t>
            </a:r>
            <a:endParaRPr lang="en-US" sz="4300" dirty="0"/>
          </a:p>
          <a:p>
            <a:pPr marL="0" indent="0">
              <a:buNone/>
            </a:pPr>
            <a:r>
              <a:rPr lang="en-US" sz="43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vaš tim neće</a:t>
            </a:r>
            <a:endParaRPr lang="en-US" sz="4300" dirty="0"/>
          </a:p>
          <a:p>
            <a:pPr marL="0" indent="0">
              <a:buNone/>
            </a:pPr>
            <a:r>
              <a:rPr lang="en-US" sz="43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zaboraviti</a:t>
            </a:r>
            <a:endParaRPr lang="en-US" sz="4300" dirty="0"/>
          </a:p>
        </p:txBody>
      </p:sp>
      <p:sp>
        <p:nvSpPr>
          <p:cNvPr id="7" name="Text 4"/>
          <p:cNvSpPr/>
          <p:nvPr/>
        </p:nvSpPr>
        <p:spPr>
          <a:xfrm>
            <a:off x="603504" y="4160520"/>
            <a:ext cx="4434840" cy="894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Wine tasting i Cocktail Lab </a:t>
            </a:r>
          </a:p>
          <a:p>
            <a:pPr marL="0" indent="0">
              <a:buNone/>
            </a:pPr>
            <a:r>
              <a:rPr lang="en-US" sz="1550" dirty="0" err="1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ekskluzivni</a:t>
            </a: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event za vaše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zaposlene, bez puta van Beograda.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03504" y="583387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6FC443-02B3-6C5F-E4DD-9C4798B0143E}"/>
              </a:ext>
            </a:extLst>
          </p:cNvPr>
          <p:cNvSpPr txBox="1"/>
          <p:nvPr/>
        </p:nvSpPr>
        <p:spPr>
          <a:xfrm>
            <a:off x="3069021" y="3120837"/>
            <a:ext cx="6138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R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0C68F1-2844-0588-428A-E18A9052F791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R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B2028E-7746-6E3E-7582-CFFDD411E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2683" y="4607998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4.jpg"/>
          <p:cNvPicPr>
            <a:picLocks noChangeAspect="1"/>
          </p:cNvPicPr>
          <p:nvPr/>
        </p:nvPicPr>
        <p:blipFill>
          <a:blip r:embed="rId3"/>
          <a:srcRect r="-4000"/>
          <a:stretch/>
        </p:blipFill>
        <p:spPr>
          <a:xfrm>
            <a:off x="0" y="0"/>
            <a:ext cx="47548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6239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257800" y="9144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 N C E P T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230368" y="132588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Iskustvo koje već poznajemo — sada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samo za vaš tim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5266944" y="2743200"/>
            <a:ext cx="57607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</a:t>
            </a:r>
            <a:r>
              <a:rPr lang="en-US" sz="1240" dirty="0" err="1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Pijac</a:t>
            </a: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40" dirty="0" err="1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organizuje</a:t>
            </a:r>
            <a:r>
              <a:rPr lang="en-US" sz="124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wine tasting i cocktail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</a:t>
            </a:r>
            <a:r>
              <a:rPr lang="en-US" sz="1240" dirty="0" err="1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večeri</a:t>
            </a:r>
            <a:r>
              <a:rPr lang="en-US" sz="124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Taj format je već poznat, voljen i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proveren kod naših gostiju.</a:t>
            </a:r>
            <a:endParaRPr lang="en-US" sz="1240" dirty="0"/>
          </a:p>
          <a:p>
            <a:pPr marL="0" indent="0">
              <a:buNone/>
            </a:pP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Ono što nudimo vašoj firmi je da to isto iskustvo organizujemo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ekskluzivno — samo za vaše zaposlene ili partnere, u vreme koje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vama odgovara.</a:t>
            </a:r>
            <a:endParaRPr lang="en-US" sz="1240" dirty="0"/>
          </a:p>
          <a:p>
            <a:pPr marL="0" indent="0">
              <a:buNone/>
            </a:pP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Nije klasičan team building. Nema predavanja, nema vežbi, nema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puta do Fruške gore. Dva sata u kojima se </a:t>
            </a:r>
            <a:r>
              <a:rPr lang="sr-Latn-RS" sz="124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</a:t>
            </a:r>
            <a:r>
              <a:rPr lang="en-US" sz="1240" dirty="0" err="1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aš</a:t>
            </a:r>
            <a:r>
              <a:rPr lang="en-US" sz="124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 opusti, popriča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stvarno uživa.</a:t>
            </a:r>
            <a:endParaRPr lang="en-US" sz="1240" dirty="0"/>
          </a:p>
        </p:txBody>
      </p:sp>
      <p:sp>
        <p:nvSpPr>
          <p:cNvPr id="8" name="Text 5"/>
          <p:cNvSpPr/>
          <p:nvPr/>
        </p:nvSpPr>
        <p:spPr>
          <a:xfrm>
            <a:off x="5266944" y="5532120"/>
            <a:ext cx="5623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i="1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„Vaš tim ne mora da ide na zipline — dajte im iskustvo koje će</a:t>
            </a:r>
            <a:endParaRPr lang="en-US" sz="1350" dirty="0"/>
          </a:p>
          <a:p>
            <a:pPr marL="0" indent="0">
              <a:buNone/>
            </a:pPr>
            <a:r>
              <a:rPr lang="en-US" sz="1350" i="1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stvarno pričati nešto o vašem brendu."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7D6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Korporativna ponuda</a:t>
            </a:r>
            <a:endParaRPr lang="en-US" sz="75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89F4E4-530D-14C3-2FFD-2C48A9D87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15651" y="-757612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arm_cozy_wine_bar_restaurant_interior_scene_a_batch_1.png"/>
          <p:cNvPicPr>
            <a:picLocks noChangeAspect="1"/>
          </p:cNvPicPr>
          <p:nvPr/>
        </p:nvPicPr>
        <p:blipFill>
          <a:blip r:embed="rId3"/>
          <a:srcRect l="6000" r="33568"/>
          <a:stretch/>
        </p:blipFill>
        <p:spPr>
          <a:xfrm>
            <a:off x="5650992" y="666183"/>
            <a:ext cx="5989320" cy="55778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9144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ŠTA NUDIMO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225296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Dva formata, jedna atmosfera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94360" y="19019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 R M A T 0 1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594360" y="2212848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Wine Tasting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621792" y="297180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Somelijer iz partnerske vinarije vodi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vaš tim kroz 3 vina u paru sa 3 mala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predjela. Priča se napravi sama.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0080" y="4251960"/>
            <a:ext cx="44805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3 vina pažljivo odabrana uz hranu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Somelijer koji priča priču iza svakog vina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Trajanje: 2 sata (18:00–20:00)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Entry i premium opcija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7D6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Korporativna ponuda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3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warm_indoor_bar_scene_in_a_restaurant_like_batch_2.png"/>
          <p:cNvPicPr>
            <a:picLocks noChangeAspect="1"/>
          </p:cNvPicPr>
          <p:nvPr/>
        </p:nvPicPr>
        <p:blipFill>
          <a:blip r:embed="rId3"/>
          <a:srcRect l="4000" r="34826"/>
          <a:stretch/>
        </p:blipFill>
        <p:spPr>
          <a:xfrm>
            <a:off x="594360" y="822960"/>
            <a:ext cx="5715000" cy="5257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812280" y="960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ŠTA NUDIMO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6812280" y="1271016"/>
            <a:ext cx="4480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EBDC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Dva formata, jedna atmosfera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812280" y="193852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 R M A T 0 2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12280" y="2240280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Cocktail Lab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6839712" y="2980944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Svaki gost pravi sopstvene koktele uz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pomoć barmena. Interaktivno,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opušteno i pamtljivo.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858000" y="4251960"/>
            <a:ext cx="438912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2 koktela po gostu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Barmen vodi ceo process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Trajanje: 2 sata (18:00–20:00)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Domaći ginovi i likersi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Korporativna ponuda</a:t>
            </a:r>
            <a:endParaRPr lang="en-US" sz="7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BFA9A1-880C-A847-6849-457CD6520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0584" y="-615861"/>
            <a:ext cx="3570192" cy="25228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2.jpg"/>
          <p:cNvPicPr>
            <a:picLocks noChangeAspect="1"/>
          </p:cNvPicPr>
          <p:nvPr/>
        </p:nvPicPr>
        <p:blipFill>
          <a:blip r:embed="rId3"/>
          <a:srcRect l="10000" r="-35600"/>
          <a:stretch/>
        </p:blipFill>
        <p:spPr>
          <a:xfrm>
            <a:off x="6446520" y="0"/>
            <a:ext cx="574243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9601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ŠTA NUDIMO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271016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Dva formata, jedna atmosfera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94360" y="193852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 R M A T 0 3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594360" y="2240280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Kombinacija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621792" y="2980944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Wine </a:t>
            </a:r>
            <a:r>
              <a:rPr lang="en-US" sz="15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tasting</a:t>
            </a:r>
            <a:r>
              <a:rPr lang="sr-Latn-RS" sz="15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ili </a:t>
            </a: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Cocktail </a:t>
            </a: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</a:t>
            </a:r>
            <a:endParaRPr lang="en-US" sz="1500" dirty="0"/>
          </a:p>
          <a:p>
            <a:pPr marL="0" indent="0">
              <a:buNone/>
            </a:pPr>
            <a:r>
              <a:rPr lang="en-US" sz="1500" dirty="0" err="1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kao</a:t>
            </a:r>
            <a:r>
              <a:rPr lang="en-US" sz="15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uvod</a:t>
            </a:r>
            <a:r>
              <a:rPr lang="sr-Latn-RS" sz="15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 muzički program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kao nastavak. Za timove koji žele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kompletan doživljaj.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0080" y="4251960"/>
            <a:ext cx="438912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Prilagođeno po dogovoru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Fleksibilan raspored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Idealno za veće grupe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Nastavak uz muziku i a la carte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7D6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Korporativna ponuda</a:t>
            </a:r>
            <a:endParaRPr lang="en-US" sz="7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8AA037-A23E-C8AC-C793-87EA48FD2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7395" y="-992143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44B663C-7C40-ED9B-3B09-A28845A5DC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76" t="173" r="35011" b="-173"/>
          <a:stretch/>
        </p:blipFill>
        <p:spPr>
          <a:xfrm>
            <a:off x="-34685" y="-59392"/>
            <a:ext cx="3558026" cy="696681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97462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349060" y="89611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A K O   F U N K C I O N I Š E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321628" y="1243584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 dogovora do evening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4349060" y="214884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B48A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4349060" y="443484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 smtClean="0">
                <a:solidFill>
                  <a:srgbClr val="B48A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r>
              <a:rPr lang="sr-Latn-RS" sz="2600" dirty="0" smtClean="0">
                <a:solidFill>
                  <a:srgbClr val="B48A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007428" y="2167128"/>
            <a:ext cx="2862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5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Dogovor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5007428" y="2606040"/>
            <a:ext cx="28620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Javite nam se sa brojem ljudi i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željenim terminom. Prilagođavamo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 i deo sale prema vašem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timu.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9094796" y="2167128"/>
            <a:ext cx="2862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5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Vaš ekskluzivni event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9094796" y="2606040"/>
            <a:ext cx="28620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sr-Latn-R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Zajedno biramo vreme i datum</a:t>
            </a:r>
            <a:r>
              <a:rPr lang="en-U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Vaš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 dobija sopstveni kutak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bistroa — wine </a:t>
            </a:r>
            <a:r>
              <a:rPr lang="en-U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tasting</a:t>
            </a:r>
            <a:r>
              <a:rPr lang="sr-Latn-R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cocktail </a:t>
            </a: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</a:t>
            </a:r>
            <a:r>
              <a:rPr lang="sr-Latn-R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ili muzički program koje </a:t>
            </a:r>
            <a:r>
              <a:rPr lang="en-US" sz="1200" dirty="0" err="1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vod</a:t>
            </a:r>
            <a:r>
              <a:rPr lang="sr-Latn-R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r>
              <a:rPr lang="en-U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sr-Latn-R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naši eksperti</a:t>
            </a:r>
            <a:r>
              <a:rPr lang="en-US" sz="120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007428" y="4453128"/>
            <a:ext cx="2862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5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Networking večer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5007428" y="4892040"/>
            <a:ext cx="28620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sr-Latn-RS" sz="1200" dirty="0" smtClean="0"/>
              <a:t>Ukoliko ste deo manjeg tima, možemo dogovoriti saradnju sa još jednom ili više firmi i organizovati poputnu networking atmosferu. 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9094796" y="4398264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5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Više firmi, jedan</a:t>
            </a:r>
            <a:endParaRPr lang="en-US" sz="1350" dirty="0"/>
          </a:p>
          <a:p>
            <a:pPr marL="0" indent="0">
              <a:buNone/>
            </a:pPr>
            <a:r>
              <a:rPr lang="en-US" sz="1350" b="1" dirty="0">
                <a:solidFill>
                  <a:srgbClr val="15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večer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9094796" y="5038344"/>
            <a:ext cx="28620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Manje firme dele prostor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bistroa — svaka u svom kutu.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Nakon eventa, prirodno se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nameće networking uz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muziku.</a:t>
            </a:r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4C80D87-5816-9053-6D2B-525A19021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3375" y="-689275"/>
            <a:ext cx="2982677" cy="21077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3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3.jpg"/>
          <p:cNvPicPr>
            <a:picLocks noChangeAspect="1"/>
          </p:cNvPicPr>
          <p:nvPr/>
        </p:nvPicPr>
        <p:blipFill>
          <a:blip r:embed="rId3"/>
          <a:srcRect l="8000" r="28919"/>
          <a:stretch/>
        </p:blipFill>
        <p:spPr>
          <a:xfrm>
            <a:off x="5759929" y="0"/>
            <a:ext cx="6489167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896112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ZAŠTO OVO FUNKCIONIŠE  Bistro Mali Pijac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243584"/>
            <a:ext cx="5257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Nije samo team building — 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je iskustvo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621792" y="2331720"/>
            <a:ext cx="5138137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sr-Latn-RS" sz="1220" dirty="0" smtClean="0">
                <a:solidFill>
                  <a:srgbClr val="EBDCC4"/>
                </a:solidFill>
                <a:latin typeface="Arial" pitchFamily="34" charset="0"/>
                <a:cs typeface="Arial" pitchFamily="34" charset="-120"/>
              </a:rPr>
              <a:t>Nije sve u tome okupiti tim i van kancelarije, mi u Bistrou Mali Pijac kroz našu višegodišnju saradnju sa firmama poput vaše organizujemo team buildinge i proslave sa različitm ponudama. </a:t>
            </a:r>
          </a:p>
          <a:p>
            <a:pPr marL="0" indent="0">
              <a:buNone/>
            </a:pPr>
            <a:endParaRPr lang="sr-Latn-RS" sz="1220" dirty="0">
              <a:solidFill>
                <a:srgbClr val="EBDCC4"/>
              </a:solidFill>
              <a:latin typeface="Arial" pitchFamily="34" charset="0"/>
              <a:cs typeface="Arial" pitchFamily="34" charset="-120"/>
            </a:endParaRPr>
          </a:p>
          <a:p>
            <a:pPr marL="0" indent="0">
              <a:buNone/>
            </a:pPr>
            <a:r>
              <a:rPr lang="sr-Latn-RS" sz="1220" dirty="0" smtClean="0">
                <a:solidFill>
                  <a:srgbClr val="EBDCC4"/>
                </a:solidFill>
                <a:latin typeface="Arial" pitchFamily="34" charset="0"/>
                <a:cs typeface="Arial" pitchFamily="34" charset="-120"/>
              </a:rPr>
              <a:t>Pored wine tasting i cocktail lab, takođe nudimo i muzički program baš kao onaj po kakvom smo i poznati. Naši izvođači i DJ-evi su vam na raspolaganju. </a:t>
            </a:r>
          </a:p>
          <a:p>
            <a:pPr marL="0" indent="0">
              <a:buNone/>
            </a:pPr>
            <a:endParaRPr lang="en-US" sz="1220" dirty="0"/>
          </a:p>
          <a:p>
            <a:pPr marL="0" indent="0">
              <a:buNone/>
            </a:pP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Ovo nije samo benefit za zaposlene. Ovo je priča o brendu vaše</a:t>
            </a: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firme — i prostor koji prirodno živi na LinkedIn-u, ne samo na</a:t>
            </a: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Instagramu.</a:t>
            </a:r>
            <a:endParaRPr lang="en-US" sz="1220" dirty="0"/>
          </a:p>
        </p:txBody>
      </p:sp>
      <p:sp>
        <p:nvSpPr>
          <p:cNvPr id="8" name="Text 5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Korporativna ponuda</a:t>
            </a:r>
            <a:endParaRPr lang="en-US" sz="7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918A38-1C86-C9DE-5BEC-88F97BEDA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6276" y="-992143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6.jpg"/>
          <p:cNvPicPr>
            <a:picLocks noChangeAspect="1"/>
          </p:cNvPicPr>
          <p:nvPr/>
        </p:nvPicPr>
        <p:blipFill>
          <a:blip r:embed="rId3"/>
          <a:srcRect l="4000" r="54237"/>
          <a:stretch/>
        </p:blipFill>
        <p:spPr>
          <a:xfrm>
            <a:off x="0" y="0"/>
            <a:ext cx="42976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725912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4892040" y="9601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B48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ŠTA FIRMA DOBIJA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4864608" y="1335024"/>
            <a:ext cx="418053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153A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Konkretan benefit koji zaposleni zaista žele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4919472" y="2697480"/>
            <a:ext cx="5806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Priča o brendu firme koja se širi organsko</a:t>
            </a:r>
            <a:endParaRPr lang="en-US" sz="1620" dirty="0"/>
          </a:p>
          <a:p>
            <a:pPr marL="0" indent="0">
              <a:buNone/>
            </a:pP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Bez logistike — sve je organizovano</a:t>
            </a:r>
            <a:endParaRPr lang="en-US" sz="1620" dirty="0"/>
          </a:p>
          <a:p>
            <a:pPr marL="0" indent="0">
              <a:buNone/>
            </a:pP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Fleksibilno prema </a:t>
            </a:r>
            <a:r>
              <a:rPr lang="en-US" sz="1620" dirty="0" err="1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broju</a:t>
            </a: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620" dirty="0" err="1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ljudi</a:t>
            </a:r>
            <a:endParaRPr lang="sr-Latn-RS" sz="1620" dirty="0" smtClean="0">
              <a:solidFill>
                <a:srgbClr val="2B201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162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r>
              <a:rPr lang="sr-Latn-RS" sz="1620" dirty="0" smtClean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Zabavnu i interaktivnu noć u samom centru</a:t>
            </a:r>
            <a:endParaRPr lang="en-US" sz="1620" dirty="0"/>
          </a:p>
          <a:p>
            <a:pPr marL="0" indent="0">
              <a:buNone/>
            </a:pP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Mogućnost networking-a sa drugim firmama</a:t>
            </a:r>
            <a:endParaRPr lang="en-US" sz="1620" dirty="0"/>
          </a:p>
          <a:p>
            <a:pPr marL="0" indent="0">
              <a:buNone/>
            </a:pPr>
            <a:r>
              <a:rPr lang="en-US" sz="1620" dirty="0">
                <a:solidFill>
                  <a:srgbClr val="2B2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Termini koji ne remete radno vreme</a:t>
            </a:r>
            <a:endParaRPr lang="en-US" sz="1620" dirty="0"/>
          </a:p>
        </p:txBody>
      </p:sp>
      <p:sp>
        <p:nvSpPr>
          <p:cNvPr id="8" name="Text 5"/>
          <p:cNvSpPr/>
          <p:nvPr/>
        </p:nvSpPr>
        <p:spPr>
          <a:xfrm>
            <a:off x="566928" y="6327648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60" dirty="0">
                <a:solidFill>
                  <a:srgbClr val="7D6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Korporativna ponuda</a:t>
            </a:r>
            <a:endParaRPr lang="en-US" sz="7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8A2199-DE35-A40F-4CCF-2F306B0B3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28393" y="-864127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3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mp_assets/bistro_1.jpg"/>
          <p:cNvPicPr>
            <a:picLocks noChangeAspect="1"/>
          </p:cNvPicPr>
          <p:nvPr/>
        </p:nvPicPr>
        <p:blipFill>
          <a:blip r:embed="rId3"/>
          <a:srcRect l="18000" r="19067"/>
          <a:stretch/>
        </p:blipFill>
        <p:spPr>
          <a:xfrm>
            <a:off x="5715000" y="0"/>
            <a:ext cx="647395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10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1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097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kern="0" spc="120" dirty="0">
                <a:solidFill>
                  <a:srgbClr val="D8C6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SLEDEĆI KORAK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536192"/>
            <a:ext cx="4663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Rezervišite</a:t>
            </a:r>
            <a:r>
              <a:rPr lang="en-US" sz="38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termin</a:t>
            </a:r>
            <a:endParaRPr lang="en-US" sz="3800" dirty="0">
              <a:solidFill>
                <a:srgbClr val="FFFDF8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buNone/>
            </a:pPr>
            <a:r>
              <a:rPr lang="en-U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</a:t>
            </a:r>
            <a:r>
              <a:rPr lang="en-US" sz="3800" dirty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sr-Latn-R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</a:t>
            </a:r>
            <a:r>
              <a:rPr lang="en-US" sz="3800" dirty="0" err="1" smtClean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aš</a:t>
            </a:r>
            <a:r>
              <a:rPr lang="en-US" sz="3800" dirty="0" smtClean="0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800" dirty="0" err="1">
                <a:solidFill>
                  <a:srgbClr val="FFFDF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tim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621792" y="393192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[Adresa], Beograd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[Telefon]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[Email]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EBDC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Bistro Mali Pijac</a:t>
            </a:r>
            <a:endParaRPr lang="en-US" sz="15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1530C6-DD97-44A5-E8D0-E5B28D4EFF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88967" y="4439393"/>
            <a:ext cx="4050245" cy="28621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684</Words>
  <Application>Microsoft Office PowerPoint</Application>
  <PresentationFormat>Widescreen</PresentationFormat>
  <Paragraphs>130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Bistro Mali Pijac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Bistro Mali Pijac - Korporativna ponuda</dc:title>
  <dc:subject>Korporativna ponuda - Bistro Mali Pijac</dc:subject>
  <dc:creator>OpenAI</dc:creator>
  <cp:lastModifiedBy>Ogi</cp:lastModifiedBy>
  <cp:revision>6</cp:revision>
  <dcterms:created xsi:type="dcterms:W3CDTF">2026-04-24T16:54:48Z</dcterms:created>
  <dcterms:modified xsi:type="dcterms:W3CDTF">2026-07-09T09:34:02Z</dcterms:modified>
</cp:coreProperties>
</file>